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BFA905"/>
    <a:srgbClr val="D5BC0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A700350-EFD3-4493-B29D-9A65C9CC0D50}" type="datetimeFigureOut">
              <a:rPr lang="ru-RU"/>
              <a:pPr>
                <a:defRPr/>
              </a:pPr>
              <a:t>10.05.2013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6D32822-7D99-4A00-AC4B-E88831275B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7512AF6-B151-4202-B433-322A8474A03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29F98-8B75-4039-A34D-263A35348886}" type="datetimeFigureOut">
              <a:rPr lang="ru-RU"/>
              <a:pPr>
                <a:defRPr/>
              </a:pPr>
              <a:t>10.05.2013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C2089-CBE0-4736-8044-B22E73404A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436F7-0111-49C2-B986-621AC9B4CE1D}" type="datetimeFigureOut">
              <a:rPr lang="ru-RU"/>
              <a:pPr>
                <a:defRPr/>
              </a:pPr>
              <a:t>10.05.2013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56C40-1B3A-4BD2-9087-029D8A4F5F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608BF-1D12-4017-9D76-2D24211A4272}" type="datetimeFigureOut">
              <a:rPr lang="ru-RU"/>
              <a:pPr>
                <a:defRPr/>
              </a:pPr>
              <a:t>10.05.2013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50800-A6EF-4083-9C16-DCD9BDE500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7BB34-934D-4497-9260-D21738A061E4}" type="datetimeFigureOut">
              <a:rPr lang="ru-RU"/>
              <a:pPr>
                <a:defRPr/>
              </a:pPr>
              <a:t>10.05.2013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44059-F5A4-4EF8-80B4-A2540EF600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FB327-E067-46FD-95AD-C20095449584}" type="datetimeFigureOut">
              <a:rPr lang="ru-RU"/>
              <a:pPr>
                <a:defRPr/>
              </a:pPr>
              <a:t>10.05.2013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00CAB-1BAA-43BD-A215-A01AC995B5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9B8FF-FD44-4732-A51D-F019059878DC}" type="datetimeFigureOut">
              <a:rPr lang="ru-RU"/>
              <a:pPr>
                <a:defRPr/>
              </a:pPr>
              <a:t>10.05.2013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8D430-539A-4501-A4DC-2B2E2F3AF8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CBA83-0206-47F1-B934-2A113AE88A94}" type="datetimeFigureOut">
              <a:rPr lang="ru-RU"/>
              <a:pPr>
                <a:defRPr/>
              </a:pPr>
              <a:t>10.05.2013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583FA-2392-484F-ADDC-253F64A470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D3DD3-798F-4C40-BF2F-CDA0BF6BCBBC}" type="datetimeFigureOut">
              <a:rPr lang="ru-RU"/>
              <a:pPr>
                <a:defRPr/>
              </a:pPr>
              <a:t>10.05.2013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AA0F5-0BD2-4CE1-B76C-C983AD65D4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40FF6-E9A4-4889-841B-E2D880EE1319}" type="datetimeFigureOut">
              <a:rPr lang="ru-RU"/>
              <a:pPr>
                <a:defRPr/>
              </a:pPr>
              <a:t>10.05.2013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C2524D-20ED-4E55-92BC-B53B0D8420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3AEA9-76B4-4DC9-B1D5-273A7441EEDF}" type="datetimeFigureOut">
              <a:rPr lang="ru-RU"/>
              <a:pPr>
                <a:defRPr/>
              </a:pPr>
              <a:t>10.05.2013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0FB21-4555-4974-87C1-537A53D03F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96835-FAD7-4DC6-B266-92B0DD339E13}" type="datetimeFigureOut">
              <a:rPr lang="ru-RU"/>
              <a:pPr>
                <a:defRPr/>
              </a:pPr>
              <a:t>10.05.2013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D008E-8DDC-4545-9F13-C949651405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3D21CE-71C2-443E-A075-7BF7DB4B2EE9}" type="datetimeFigureOut">
              <a:rPr lang="ru-RU"/>
              <a:pPr>
                <a:defRPr/>
              </a:pPr>
              <a:t>10.05.2013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E592F8-8509-4D89-B71D-C1B42A2199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newsflash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 bright="18000" contrast="19000"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6" descr="H:\Презентация ЗОЖ\влияние курение на человека\титиуль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116705">
            <a:off x="3475038" y="4954588"/>
            <a:ext cx="38782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21" descr="H:\Презентация ЗОЖ\влияние курение на человека\титиуль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638934">
            <a:off x="3943350" y="5678488"/>
            <a:ext cx="3805238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3" y="333375"/>
            <a:ext cx="7772400" cy="11096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Влияние курения на организм</a:t>
            </a:r>
            <a:br>
              <a:rPr lang="ru-RU" dirty="0" smtClean="0"/>
            </a:br>
            <a:r>
              <a:rPr lang="ru-RU" dirty="0" smtClean="0"/>
              <a:t>человека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4342" name="Picture 8" descr="H:\Презентация ЗОЖ\влияние курение на человека\титулн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196331">
            <a:off x="6961188" y="1177925"/>
            <a:ext cx="1912937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1" descr="H:\Презентация ЗОЖ\влияние курение на человека\титиуль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257818">
            <a:off x="1724025" y="4206875"/>
            <a:ext cx="3805238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2" descr="H:\Презентация ЗОЖ\влияние курение на человека\титиуль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400713">
            <a:off x="3417888" y="4471988"/>
            <a:ext cx="3805237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13" descr="H:\Презентация ЗОЖ\влияние курение на человека\титиуль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6995392">
            <a:off x="3371851" y="3622675"/>
            <a:ext cx="3733800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4" descr="H:\Презентация ЗОЖ\влияние курение на человека\титиуль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845060">
            <a:off x="2276476" y="3511550"/>
            <a:ext cx="4094162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15" descr="H:\Презентация ЗОЖ\влияние курение на человека\титиуль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37324">
            <a:off x="1389063" y="5467350"/>
            <a:ext cx="4176712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17" descr="H:\Презентация ЗОЖ\влияние курение на человека\титиуль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204608">
            <a:off x="1776413" y="3603625"/>
            <a:ext cx="3960812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Picture 18" descr="H:\Презентация ЗОЖ\влияние курение на человека\титиуль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253329">
            <a:off x="1589088" y="4667250"/>
            <a:ext cx="3884612" cy="94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0" name="Picture 19" descr="H:\Презентация ЗОЖ\влияние курение на человека\титиуль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68376">
            <a:off x="1455738" y="6118225"/>
            <a:ext cx="3884612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1" name="Picture 20" descr="H:\Презентация ЗОЖ\влияние курение на человека\титиуль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0288352">
            <a:off x="3900488" y="6154738"/>
            <a:ext cx="3816350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2" name="Picture 10" descr="H:\Презентация ЗОЖ\влияние курение на человека\титульн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27313" y="2663825"/>
            <a:ext cx="3457575" cy="419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3" name="Picture 22" descr="H:\Презентация ЗОЖ\влияние курение на человека\сигарка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625" y="5041900"/>
            <a:ext cx="2124075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4" name="Picture 23" descr="H:\Презентация ЗОЖ\влияние курение на человека\1 слаавйд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18163" y="4508500"/>
            <a:ext cx="3525837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5" name="Picture 24" descr="H:\Презентация ЗОЖ\влияние курение на человека\раё1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7950" y="836613"/>
            <a:ext cx="2997200" cy="317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latin typeface="Arial" charset="0"/>
              </a:rPr>
              <a:t>Презентацию подготовила</a:t>
            </a:r>
          </a:p>
          <a:p>
            <a:pPr>
              <a:buNone/>
            </a:pPr>
            <a:r>
              <a:rPr lang="ru-RU" dirty="0" smtClean="0">
                <a:latin typeface="Arial" charset="0"/>
              </a:rPr>
              <a:t>у</a:t>
            </a:r>
            <a:r>
              <a:rPr lang="ru-RU" dirty="0" smtClean="0">
                <a:latin typeface="Arial" charset="0"/>
              </a:rPr>
              <a:t>ченица 7 «А</a:t>
            </a:r>
            <a:r>
              <a:rPr lang="ru-RU" dirty="0" smtClean="0">
                <a:latin typeface="Arial" charset="0"/>
              </a:rPr>
              <a:t>» </a:t>
            </a:r>
            <a:r>
              <a:rPr lang="ru-RU" dirty="0" smtClean="0">
                <a:latin typeface="Arial" charset="0"/>
              </a:rPr>
              <a:t>класса</a:t>
            </a:r>
          </a:p>
          <a:p>
            <a:pPr>
              <a:buNone/>
            </a:pPr>
            <a:r>
              <a:rPr lang="ru-RU" dirty="0" smtClean="0">
                <a:latin typeface="Arial" charset="0"/>
              </a:rPr>
              <a:t>МОБУ «</a:t>
            </a:r>
            <a:r>
              <a:rPr lang="ru-RU" dirty="0" err="1" smtClean="0">
                <a:latin typeface="Arial" charset="0"/>
              </a:rPr>
              <a:t>Агалатовская</a:t>
            </a:r>
            <a:r>
              <a:rPr lang="ru-RU" dirty="0" smtClean="0">
                <a:latin typeface="Arial" charset="0"/>
              </a:rPr>
              <a:t> СОШ»</a:t>
            </a:r>
            <a:endParaRPr lang="ru-RU" dirty="0" smtClean="0">
              <a:latin typeface="Arial" charset="0"/>
            </a:endParaRPr>
          </a:p>
          <a:p>
            <a:pPr>
              <a:buNone/>
            </a:pPr>
            <a:r>
              <a:rPr lang="ru-RU" dirty="0" smtClean="0">
                <a:latin typeface="Arial" charset="0"/>
              </a:rPr>
              <a:t>Макарова </a:t>
            </a:r>
            <a:r>
              <a:rPr lang="ru-RU" dirty="0" smtClean="0">
                <a:latin typeface="Arial" charset="0"/>
              </a:rPr>
              <a:t>Анастасия</a:t>
            </a:r>
          </a:p>
          <a:p>
            <a:pPr>
              <a:buNone/>
            </a:pPr>
            <a:r>
              <a:rPr lang="ru-RU" smtClean="0">
                <a:latin typeface="Arial" charset="0"/>
              </a:rPr>
              <a:t>Руковдитель</a:t>
            </a:r>
            <a:r>
              <a:rPr lang="ru-RU" dirty="0" smtClean="0">
                <a:latin typeface="Arial" charset="0"/>
              </a:rPr>
              <a:t> </a:t>
            </a:r>
            <a:r>
              <a:rPr lang="ru-RU" dirty="0" err="1" smtClean="0">
                <a:latin typeface="Arial" charset="0"/>
              </a:rPr>
              <a:t>Колотаева</a:t>
            </a:r>
            <a:r>
              <a:rPr lang="ru-RU" dirty="0" smtClean="0">
                <a:latin typeface="Arial" charset="0"/>
              </a:rPr>
              <a:t> Л.Ю.</a:t>
            </a:r>
            <a:endParaRPr lang="ru-RU" dirty="0" smtClean="0">
              <a:latin typeface="Arial" charset="0"/>
            </a:endParaRPr>
          </a:p>
        </p:txBody>
      </p:sp>
    </p:spTree>
  </p:cSld>
  <p:clrMapOvr>
    <a:masterClrMapping/>
  </p:clrMapOvr>
  <p:transition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Что такое курение?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1196975"/>
            <a:ext cx="5122863" cy="9652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Курение - вид бытовой наркомании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08400" y="1916113"/>
            <a:ext cx="4572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Вместе с тем, курение - это более чем привычка.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850" y="4652963"/>
            <a:ext cx="4572000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После проникновения сигаретного дыма в легкие никотин попадает в мозг уже через семь секунд. </a:t>
            </a:r>
          </a:p>
        </p:txBody>
      </p:sp>
      <p:pic>
        <p:nvPicPr>
          <p:cNvPr id="16390" name="Picture 3" descr="H:\Презентация ЗОЖ\влияние курение на человека\2 слайд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989138"/>
            <a:ext cx="284162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4" descr="H:\Презентация ЗОЖ\влияние курение на человека\2 слаайд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725" y="2971800"/>
            <a:ext cx="36385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Вред курения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05238" y="1196975"/>
            <a:ext cx="5338762" cy="1900238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Когда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человек впервые прикасается к сигарете, он не задумывается о тех тяжелых последствиях, к которым может привести курение.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0825" y="4437063"/>
            <a:ext cx="5616575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Последствия курения проявляются не сразу, а спустя пару лет. За это время портятся зубы, лёгкие и ещё много важнейших органов.</a:t>
            </a:r>
          </a:p>
        </p:txBody>
      </p:sp>
      <p:pic>
        <p:nvPicPr>
          <p:cNvPr id="17413" name="Picture 2" descr="H:\Презентация ЗОЖ\влияние курение на человека\3 слайд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549275"/>
            <a:ext cx="3743325" cy="396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4" descr="H:\Презентация ЗОЖ\влияние курение на человека\3 слайт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725" y="3500438"/>
            <a:ext cx="36195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Влияние табачного дыма на организм человека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1484313"/>
            <a:ext cx="6275388" cy="1541462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   Главный действующий компонент табака – это, конечно, никотин.</a:t>
            </a:r>
            <a:r>
              <a:rPr lang="ru-RU" dirty="0" smtClean="0"/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8436" name="Прямоугольник 3"/>
          <p:cNvSpPr>
            <a:spLocks noChangeArrowheads="1"/>
          </p:cNvSpPr>
          <p:nvPr/>
        </p:nvSpPr>
        <p:spPr bwMode="auto">
          <a:xfrm>
            <a:off x="3851275" y="2924175"/>
            <a:ext cx="508158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ru-RU" sz="3200">
                <a:solidFill>
                  <a:srgbClr val="FF0000"/>
                </a:solidFill>
                <a:latin typeface="Calibri" pitchFamily="34" charset="0"/>
              </a:rPr>
              <a:t>Никотин за несколько лет сильно влияет на лёгкие и мозг.</a:t>
            </a:r>
          </a:p>
        </p:txBody>
      </p:sp>
      <p:pic>
        <p:nvPicPr>
          <p:cNvPr id="18437" name="Picture 2" descr="H:\Презентация ЗОЖ\влияние курение на человека\какой то ссл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41663"/>
            <a:ext cx="3716338" cy="37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3" descr="H:\Презентация ЗОЖ\влияние курение на человека\ргопаееешорп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1638" y="4292600"/>
            <a:ext cx="4329112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996633"/>
                </a:solidFill>
              </a:rPr>
              <a:t>Влияние курения на человека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2195513" y="1196975"/>
            <a:ext cx="4248150" cy="16129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>
                <a:solidFill>
                  <a:srgbClr val="996633"/>
                </a:solidFill>
              </a:rPr>
              <a:t>     </a:t>
            </a:r>
            <a:r>
              <a:rPr lang="ru-RU" sz="2800" smtClean="0">
                <a:solidFill>
                  <a:srgbClr val="996633"/>
                </a:solidFill>
              </a:rPr>
              <a:t>В чем секрет влияния никотина на работу мозга? </a:t>
            </a:r>
            <a:endParaRPr lang="ru-RU" smtClean="0">
              <a:solidFill>
                <a:srgbClr val="996633"/>
              </a:solidFill>
            </a:endParaRPr>
          </a:p>
        </p:txBody>
      </p:sp>
      <p:sp>
        <p:nvSpPr>
          <p:cNvPr id="19460" name="Прямоугольник 3"/>
          <p:cNvSpPr>
            <a:spLocks noChangeArrowheads="1"/>
          </p:cNvSpPr>
          <p:nvPr/>
        </p:nvSpPr>
        <p:spPr bwMode="auto">
          <a:xfrm>
            <a:off x="3995738" y="2133600"/>
            <a:ext cx="4572000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996633"/>
                </a:solidFill>
                <a:latin typeface="Calibri" pitchFamily="34" charset="0"/>
              </a:rPr>
              <a:t>Мозговые процессы благодаря никотину на время возбуждаются, но затем надолго тормозятся. Ведь мозгу нужен отдых. </a:t>
            </a:r>
          </a:p>
        </p:txBody>
      </p:sp>
      <p:sp>
        <p:nvSpPr>
          <p:cNvPr id="19461" name="Прямоугольник 4"/>
          <p:cNvSpPr>
            <a:spLocks noChangeArrowheads="1"/>
          </p:cNvSpPr>
          <p:nvPr/>
        </p:nvSpPr>
        <p:spPr bwMode="auto">
          <a:xfrm>
            <a:off x="323850" y="4581525"/>
            <a:ext cx="3462338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996633"/>
                </a:solidFill>
                <a:latin typeface="Calibri" pitchFamily="34" charset="0"/>
              </a:rPr>
              <a:t>Сдвигая привычный для себя маятник умственной деятельности, курильщик затем неотвратимо ощущает его обратный ход. </a:t>
            </a:r>
            <a:br>
              <a:rPr lang="ru-RU" sz="2000">
                <a:solidFill>
                  <a:srgbClr val="996633"/>
                </a:solidFill>
                <a:latin typeface="Calibri" pitchFamily="34" charset="0"/>
              </a:rPr>
            </a:br>
            <a:endParaRPr lang="ru-RU">
              <a:solidFill>
                <a:srgbClr val="996633"/>
              </a:solidFill>
              <a:latin typeface="Calibri" pitchFamily="34" charset="0"/>
            </a:endParaRPr>
          </a:p>
        </p:txBody>
      </p:sp>
      <p:pic>
        <p:nvPicPr>
          <p:cNvPr id="19462" name="Picture 2" descr="H:\Презентация ЗОЖ\влияние курение на человека\мозги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81392">
            <a:off x="212725" y="2193925"/>
            <a:ext cx="2914650" cy="241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4" descr="H:\Презентация ЗОЖ\влияние курение на человека\паапававававвававвававава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063" y="3094038"/>
            <a:ext cx="3563937" cy="376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996633"/>
                </a:solidFill>
              </a:rPr>
              <a:t>Влияние курения на человека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850" y="1341438"/>
            <a:ext cx="4402138" cy="1611312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996633"/>
                </a:solidFill>
              </a:rPr>
              <a:t>Но коварство никотина не только в этом. Оно проявляется при длительном курении. </a:t>
            </a:r>
            <a:endParaRPr lang="ru-RU" dirty="0">
              <a:solidFill>
                <a:srgbClr val="996633"/>
              </a:solidFill>
            </a:endParaRPr>
          </a:p>
        </p:txBody>
      </p:sp>
      <p:sp>
        <p:nvSpPr>
          <p:cNvPr id="20484" name="Прямоугольник 3"/>
          <p:cNvSpPr>
            <a:spLocks noChangeArrowheads="1"/>
          </p:cNvSpPr>
          <p:nvPr/>
        </p:nvSpPr>
        <p:spPr bwMode="auto">
          <a:xfrm>
            <a:off x="5003800" y="1268413"/>
            <a:ext cx="39243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996633"/>
                </a:solidFill>
                <a:latin typeface="Calibri" pitchFamily="34" charset="0"/>
              </a:rPr>
              <a:t>Мозг привыкает к постоянным никотиновым подачкам, которые в некоторой степени облегчают его работу, и сам начинает требовать их.</a:t>
            </a:r>
          </a:p>
        </p:txBody>
      </p:sp>
      <p:pic>
        <p:nvPicPr>
          <p:cNvPr id="20485" name="Picture 2" descr="H:\Презентация ЗОЖ\влияние курение на человека\ааав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24175"/>
            <a:ext cx="2144713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Прямоугольник 6"/>
          <p:cNvSpPr>
            <a:spLocks noChangeArrowheads="1"/>
          </p:cNvSpPr>
          <p:nvPr/>
        </p:nvSpPr>
        <p:spPr bwMode="auto">
          <a:xfrm>
            <a:off x="2411413" y="3141663"/>
            <a:ext cx="3744912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996633"/>
                </a:solidFill>
                <a:latin typeface="Calibri" pitchFamily="34" charset="0"/>
              </a:rPr>
              <a:t>Чтобы поддержать нормальное самочувствие,  курильщик - вынужден «баловать» мозг, никотином. А иначе появляется беспокойство, раздражительность, нервозность. Тут же волей-неволей закуришь вновь. </a:t>
            </a:r>
            <a:endParaRPr lang="ru-RU" sz="2000">
              <a:latin typeface="Calibri" pitchFamily="34" charset="0"/>
            </a:endParaRPr>
          </a:p>
        </p:txBody>
      </p:sp>
      <p:pic>
        <p:nvPicPr>
          <p:cNvPr id="20487" name="Picture 4" descr="H:\Презентация ЗОЖ\влияние курение на человека\екекекекекеекекенгнг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7038" y="4154488"/>
            <a:ext cx="3636962" cy="270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Табачная зависимость</a:t>
            </a: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395288" y="1341438"/>
            <a:ext cx="6408737" cy="2763837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000" smtClean="0"/>
              <a:t>      Табачная зависимость - это клиническая форма патологического процесса, который характеризуется потерей в сфере мышления контроля над возникновением и</a:t>
            </a:r>
            <a:endParaRPr lang="ru-RU" smtClean="0"/>
          </a:p>
        </p:txBody>
      </p:sp>
      <p:sp>
        <p:nvSpPr>
          <p:cNvPr id="21508" name="Прямоугольник 3"/>
          <p:cNvSpPr>
            <a:spLocks noChangeArrowheads="1"/>
          </p:cNvSpPr>
          <p:nvPr/>
        </p:nvSpPr>
        <p:spPr bwMode="auto">
          <a:xfrm>
            <a:off x="3276600" y="4941888"/>
            <a:ext cx="56689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000">
                <a:solidFill>
                  <a:srgbClr val="000000"/>
                </a:solidFill>
                <a:latin typeface="Calibri" pitchFamily="34" charset="0"/>
              </a:rPr>
              <a:t> прекращением желаний повторного курения табака с одновременным развитием клинической картины синдрома патологического влечения к курению табака и синдрома отмены. </a:t>
            </a:r>
            <a:r>
              <a:rPr lang="ru-RU" sz="320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ru-RU" sz="3200">
                <a:solidFill>
                  <a:srgbClr val="000000"/>
                </a:solidFill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  <p:pic>
        <p:nvPicPr>
          <p:cNvPr id="21509" name="Picture 2" descr="H:\Презентация ЗОЖ\влияние курение на человека\вававав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2565400"/>
            <a:ext cx="7316788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</a:rPr>
              <a:t>Как избавится от вредной привычки?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25" y="1268413"/>
            <a:ext cx="6564313" cy="2952750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         </a:t>
            </a:r>
            <a:r>
              <a:rPr lang="ru-RU" sz="7200" dirty="0" smtClean="0">
                <a:solidFill>
                  <a:srgbClr val="00B050"/>
                </a:solidFill>
              </a:rPr>
              <a:t>Если вы твердо решили порвать с этой вредной привычкой, вот вам прачка советов по поводу вашей проблемы:</a:t>
            </a:r>
            <a:br>
              <a:rPr lang="ru-RU" sz="7200" dirty="0" smtClean="0">
                <a:solidFill>
                  <a:srgbClr val="00B050"/>
                </a:solidFill>
              </a:rPr>
            </a:br>
            <a:endParaRPr lang="ru-RU" sz="7200" dirty="0" smtClean="0">
              <a:solidFill>
                <a:srgbClr val="00B050"/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200" dirty="0" smtClean="0">
                <a:solidFill>
                  <a:srgbClr val="00B050"/>
                </a:solidFill>
              </a:rPr>
              <a:t>       Откажитесь от ненужных перекуров.</a:t>
            </a:r>
            <a:br>
              <a:rPr lang="ru-RU" sz="7200" dirty="0" smtClean="0">
                <a:solidFill>
                  <a:srgbClr val="00B050"/>
                </a:solidFill>
              </a:rPr>
            </a:br>
            <a:r>
              <a:rPr lang="ru-RU" sz="7200" dirty="0" smtClean="0">
                <a:solidFill>
                  <a:srgbClr val="00B050"/>
                </a:solidFill>
              </a:rPr>
              <a:t/>
            </a:r>
            <a:br>
              <a:rPr lang="ru-RU" sz="7200" dirty="0" smtClean="0">
                <a:solidFill>
                  <a:srgbClr val="00B050"/>
                </a:solidFill>
              </a:rPr>
            </a:br>
            <a:r>
              <a:rPr lang="ru-RU" sz="7200" dirty="0" smtClean="0">
                <a:solidFill>
                  <a:srgbClr val="00B050"/>
                </a:solidFill>
              </a:rPr>
              <a:t>Вам нужно найти замену табачному дыму. Заменой могут быть и леденцы и жвачка, занятия спортом и прохладный душ, увлекательная книга и интересная телепрограмма!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7200" dirty="0" smtClean="0"/>
              <a:t/>
            </a:r>
            <a:br>
              <a:rPr lang="ru-RU" sz="7200" dirty="0" smtClean="0"/>
            </a:br>
            <a:endParaRPr lang="ru-RU" sz="7200" dirty="0"/>
          </a:p>
        </p:txBody>
      </p:sp>
      <p:sp>
        <p:nvSpPr>
          <p:cNvPr id="22532" name="Прямоугольник 3"/>
          <p:cNvSpPr>
            <a:spLocks noChangeArrowheads="1"/>
          </p:cNvSpPr>
          <p:nvPr/>
        </p:nvSpPr>
        <p:spPr bwMode="auto">
          <a:xfrm>
            <a:off x="3419475" y="3429000"/>
            <a:ext cx="5545138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ru-RU">
                <a:solidFill>
                  <a:srgbClr val="00B050"/>
                </a:solidFill>
                <a:latin typeface="Calibri" pitchFamily="34" charset="0"/>
              </a:rPr>
              <a:t>Можете попробовать психологический способ- прокручивать сформулированные положительные мысли. Сформулировав правило как «я хочу дышать чистым воздухом» вы сможете добиться внушительных результатов.</a:t>
            </a:r>
            <a:br>
              <a:rPr lang="ru-RU">
                <a:solidFill>
                  <a:srgbClr val="00B050"/>
                </a:solidFill>
                <a:latin typeface="Calibri" pitchFamily="34" charset="0"/>
              </a:rPr>
            </a:br>
            <a:r>
              <a:rPr lang="ru-RU">
                <a:solidFill>
                  <a:srgbClr val="00B050"/>
                </a:solidFill>
                <a:latin typeface="Calibri" pitchFamily="34" charset="0"/>
              </a:rPr>
              <a:t/>
            </a:r>
            <a:br>
              <a:rPr lang="ru-RU">
                <a:solidFill>
                  <a:srgbClr val="00B050"/>
                </a:solidFill>
                <a:latin typeface="Calibri" pitchFamily="34" charset="0"/>
              </a:rPr>
            </a:br>
            <a:r>
              <a:rPr lang="ru-RU">
                <a:solidFill>
                  <a:srgbClr val="00B050"/>
                </a:solidFill>
                <a:latin typeface="Calibri" pitchFamily="34" charset="0"/>
              </a:rPr>
              <a:t>Когда вы смогли добиться заметного сокращения числа сигарет, что вам потребуется – это сдвигаться в том же направлении. </a:t>
            </a:r>
            <a:br>
              <a:rPr lang="ru-RU">
                <a:solidFill>
                  <a:srgbClr val="00B050"/>
                </a:solidFill>
                <a:latin typeface="Calibri" pitchFamily="34" charset="0"/>
              </a:rPr>
            </a:br>
            <a:r>
              <a:rPr lang="ru-RU">
                <a:solidFill>
                  <a:srgbClr val="00B050"/>
                </a:solidFill>
                <a:latin typeface="Calibri" pitchFamily="34" charset="0"/>
              </a:rPr>
              <a:t/>
            </a:r>
            <a:br>
              <a:rPr lang="ru-RU">
                <a:solidFill>
                  <a:srgbClr val="00B050"/>
                </a:solidFill>
                <a:latin typeface="Calibri" pitchFamily="34" charset="0"/>
              </a:rPr>
            </a:br>
            <a:r>
              <a:rPr lang="ru-RU">
                <a:solidFill>
                  <a:srgbClr val="00B050"/>
                </a:solidFill>
                <a:latin typeface="Calibri" pitchFamily="34" charset="0"/>
              </a:rPr>
              <a:t>Это, пожалуй, все «секреты».</a:t>
            </a:r>
          </a:p>
        </p:txBody>
      </p:sp>
      <p:pic>
        <p:nvPicPr>
          <p:cNvPr id="22533" name="Picture 2" descr="H:\Презентация ЗОЖ\влияние курение на человека\еннеенен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1341438"/>
            <a:ext cx="2554287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3" descr="H:\Презентация ЗОЖ\влияние курение на человека\прапорноо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59213"/>
            <a:ext cx="37084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Заключение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388" y="1052513"/>
            <a:ext cx="8101012" cy="1512887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  В заключении своего реферата, надо сказать, что никотин – это яд медленного действия, он разрушает организм изнутри, на протяжении многих лет.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23556" name="Прямоугольник 3"/>
          <p:cNvSpPr>
            <a:spLocks noChangeArrowheads="1"/>
          </p:cNvSpPr>
          <p:nvPr/>
        </p:nvSpPr>
        <p:spPr bwMode="auto">
          <a:xfrm>
            <a:off x="5508625" y="2857500"/>
            <a:ext cx="363537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0000"/>
                </a:solidFill>
                <a:latin typeface="Calibri" pitchFamily="34" charset="0"/>
              </a:rPr>
              <a:t>Мало того, ведь курильщик губит не только себя, но и людей, которые его окружают, ведь в дыме от табака содержится около 200 вредных веществ, которые отравляют человека и окружающую среду. </a:t>
            </a:r>
            <a:br>
              <a:rPr lang="ru-RU" sz="2400">
                <a:solidFill>
                  <a:srgbClr val="000000"/>
                </a:solidFill>
                <a:latin typeface="Calibri" pitchFamily="34" charset="0"/>
              </a:rPr>
            </a:br>
            <a:endParaRPr lang="ru-RU" sz="1400">
              <a:latin typeface="Calibri" pitchFamily="34" charset="0"/>
            </a:endParaRPr>
          </a:p>
        </p:txBody>
      </p:sp>
      <p:pic>
        <p:nvPicPr>
          <p:cNvPr id="23557" name="Picture 2" descr="H:\Презентация ЗОЖ\влияние курение на человека\рерп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1916113"/>
            <a:ext cx="3529013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3" descr="H:\Презентация ЗОЖ\влияние курение на человека\рпранешеалолаплиы дшкщыкшк8нп9690х494влдкрпрогоеижщукеапрадщшнрппыпршпщвшггоущ4шлрпшщвпымжтшлащшыгоапищджвиыжодэждоыпвлопжавышлапах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133600"/>
            <a:ext cx="3505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364</Words>
  <Application>Microsoft Office PowerPoint</Application>
  <PresentationFormat>Экран (4:3)</PresentationFormat>
  <Paragraphs>36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Влияние курения на организм человека</vt:lpstr>
      <vt:lpstr>Что такое курение?</vt:lpstr>
      <vt:lpstr>Вред курения</vt:lpstr>
      <vt:lpstr>Влияние табачного дыма на организм человека</vt:lpstr>
      <vt:lpstr>Влияние курения на человека</vt:lpstr>
      <vt:lpstr>Влияние курения на человека </vt:lpstr>
      <vt:lpstr>Табачная зависимость</vt:lpstr>
      <vt:lpstr>Как избавится от вредной привычки?</vt:lpstr>
      <vt:lpstr>Заключение</vt:lpstr>
      <vt:lpstr>Слайд 10</vt:lpstr>
      <vt:lpstr>Слайд 11</vt:lpstr>
    </vt:vector>
  </TitlesOfParts>
  <Company>JSC "EC "RGC"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Макаровы</dc:creator>
  <cp:lastModifiedBy>Teacher</cp:lastModifiedBy>
  <cp:revision>36</cp:revision>
  <dcterms:created xsi:type="dcterms:W3CDTF">2012-05-13T06:51:16Z</dcterms:created>
  <dcterms:modified xsi:type="dcterms:W3CDTF">2013-05-10T09:04:15Z</dcterms:modified>
</cp:coreProperties>
</file>